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68"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5"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005CAF"/>
    <a:srgbClr val="66BAB7"/>
    <a:srgbClr val="103185"/>
    <a:srgbClr val="E4E2ED"/>
    <a:srgbClr val="F4B183"/>
    <a:srgbClr val="C9E7E7"/>
    <a:srgbClr val="4BA7A3"/>
    <a:srgbClr val="07C14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14" autoAdjust="0"/>
  </p:normalViewPr>
  <p:slideViewPr>
    <p:cSldViewPr snapToGrid="0" showGuides="1">
      <p:cViewPr varScale="1">
        <p:scale>
          <a:sx n="59" d="100"/>
          <a:sy n="59" d="100"/>
        </p:scale>
        <p:origin x="2133" y="48"/>
      </p:cViewPr>
      <p:guideLst>
        <p:guide orient="horz" pos="316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21046A4-CA9C-4147-9433-773E0B13D8CE}" type="datetimeFigureOut">
              <a:rPr kumimoji="1" lang="ja-JP" altLang="en-US" smtClean="0"/>
              <a:t>2022/2/9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0E74A89-E67D-4B08-B6B3-FCE2E5B80F20}" type="slidenum">
              <a:rPr kumimoji="1" lang="ja-JP" altLang="en-US" smtClean="0"/>
              <a:t>‹#›</a:t>
            </a:fld>
            <a:endParaRPr kumimoji="1" lang="ja-JP" altLang="en-US"/>
          </a:p>
        </p:txBody>
      </p:sp>
    </p:spTree>
    <p:extLst>
      <p:ext uri="{BB962C8B-B14F-4D97-AF65-F5344CB8AC3E}">
        <p14:creationId xmlns:p14="http://schemas.microsoft.com/office/powerpoint/2010/main" val="41021659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E74A89-E67D-4B08-B6B3-FCE2E5B80F20}" type="slidenum">
              <a:rPr kumimoji="1" lang="ja-JP" altLang="en-US" smtClean="0"/>
              <a:t>1</a:t>
            </a:fld>
            <a:endParaRPr kumimoji="1" lang="ja-JP" altLang="en-US"/>
          </a:p>
        </p:txBody>
      </p:sp>
    </p:spTree>
    <p:extLst>
      <p:ext uri="{BB962C8B-B14F-4D97-AF65-F5344CB8AC3E}">
        <p14:creationId xmlns:p14="http://schemas.microsoft.com/office/powerpoint/2010/main" val="3733675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12960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264155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402635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42036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45083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9365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55541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64707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8313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24627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72667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2EF7BE1-321D-4BD7-AD68-7E6F80EB2A01}" type="datetimeFigureOut">
              <a:rPr kumimoji="1" lang="ja-JP" altLang="en-US" smtClean="0"/>
              <a:t>2022/2/9</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11101130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p:cNvSpPr txBox="1"/>
          <p:nvPr/>
        </p:nvSpPr>
        <p:spPr>
          <a:xfrm>
            <a:off x="0" y="0"/>
            <a:ext cx="6858000" cy="360000"/>
          </a:xfrm>
          <a:prstGeom prst="rect">
            <a:avLst/>
          </a:prstGeom>
          <a:solidFill>
            <a:srgbClr val="103185"/>
          </a:solidFill>
        </p:spPr>
        <p:txBody>
          <a:bodyPr wrap="square" bIns="36000" rtlCol="0">
            <a:noAutofit/>
          </a:bodyPr>
          <a:lstStyle/>
          <a:p>
            <a:pPr algn="ctr">
              <a:lnSpc>
                <a:spcPct val="110000"/>
              </a:lnSpc>
            </a:pPr>
            <a:r>
              <a:rPr kumimoji="1" lang="ja-JP" altLang="en-US" sz="1600" b="1" dirty="0" smtClean="0">
                <a:solidFill>
                  <a:schemeClr val="bg1"/>
                </a:solidFill>
                <a:latin typeface="メイリオ" panose="020B0604030504040204" pitchFamily="50" charset="-128"/>
                <a:ea typeface="メイリオ" panose="020B0604030504040204" pitchFamily="50" charset="-128"/>
              </a:rPr>
              <a:t>窓口負担割合２割の対象となるかどうかは 主に以下の流れで判定します</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78725" y="7790113"/>
            <a:ext cx="6700548" cy="2092881"/>
          </a:xfrm>
          <a:prstGeom prst="rect">
            <a:avLst/>
          </a:prstGeom>
          <a:noFill/>
          <a:ln w="6350">
            <a:solidFill>
              <a:srgbClr val="103185"/>
            </a:solidFill>
            <a:prstDash val="dash"/>
          </a:ln>
        </p:spPr>
        <p:txBody>
          <a:bodyPr wrap="square" rtlCol="0" anchor="ctr">
            <a:spAutoFit/>
          </a:bodyPr>
          <a:lstStyle/>
          <a:p>
            <a:pPr>
              <a:lnSpc>
                <a:spcPct val="110000"/>
              </a:lnSpc>
              <a:spcBef>
                <a:spcPts val="600"/>
              </a:spcBef>
            </a:pPr>
            <a:r>
              <a:rPr kumimoji="1" lang="en-US" altLang="ja-JP" sz="1000" dirty="0" smtClean="0">
                <a:latin typeface="メイリオ" panose="020B0604030504040204" pitchFamily="50" charset="-128"/>
                <a:ea typeface="メイリオ" panose="020B0604030504040204" pitchFamily="50" charset="-128"/>
              </a:rPr>
              <a:t>※1</a:t>
            </a:r>
            <a:r>
              <a:rPr kumimoji="1" lang="ja-JP" altLang="en-US" sz="1000" dirty="0" smtClean="0">
                <a:latin typeface="メイリオ" panose="020B0604030504040204" pitchFamily="50" charset="-128"/>
                <a:ea typeface="メイリオ" panose="020B0604030504040204" pitchFamily="50" charset="-128"/>
              </a:rPr>
              <a:t>　後期高齢者医療の被保険者とは</a:t>
            </a:r>
            <a:r>
              <a:rPr kumimoji="1" lang="en-US" altLang="ja-JP" sz="1000" dirty="0" smtClean="0">
                <a:latin typeface="メイリオ" panose="020B0604030504040204" pitchFamily="50" charset="-128"/>
                <a:ea typeface="メイリオ" panose="020B0604030504040204" pitchFamily="50" charset="-128"/>
              </a:rPr>
              <a:t/>
            </a:r>
            <a:br>
              <a:rPr kumimoji="1" lang="en-US" altLang="ja-JP" sz="1000" dirty="0" smtClean="0">
                <a:latin typeface="メイリオ" panose="020B0604030504040204" pitchFamily="50" charset="-128"/>
                <a:ea typeface="メイリオ" panose="020B0604030504040204" pitchFamily="50" charset="-128"/>
              </a:rPr>
            </a:br>
            <a:r>
              <a:rPr kumimoji="1" lang="ja-JP" altLang="en-US" sz="1000" dirty="0" smtClean="0">
                <a:latin typeface="メイリオ" panose="020B0604030504040204" pitchFamily="50" charset="-128"/>
                <a:ea typeface="メイリオ" panose="020B0604030504040204" pitchFamily="50" charset="-128"/>
              </a:rPr>
              <a:t>　　　</a:t>
            </a:r>
            <a:r>
              <a:rPr kumimoji="1" lang="en-US" altLang="ja-JP" sz="1000" dirty="0" smtClean="0">
                <a:latin typeface="メイリオ" panose="020B0604030504040204" pitchFamily="50" charset="-128"/>
                <a:ea typeface="メイリオ" panose="020B0604030504040204" pitchFamily="50" charset="-128"/>
              </a:rPr>
              <a:t>75</a:t>
            </a:r>
            <a:r>
              <a:rPr kumimoji="1" lang="ja-JP" altLang="en-US" sz="1000" dirty="0" smtClean="0">
                <a:latin typeface="メイリオ" panose="020B0604030504040204" pitchFamily="50" charset="-128"/>
                <a:ea typeface="メイリオ" panose="020B0604030504040204" pitchFamily="50" charset="-128"/>
              </a:rPr>
              <a:t>歳以上の方</a:t>
            </a:r>
            <a:r>
              <a:rPr lang="en-US" altLang="ja-JP" sz="1000" dirty="0" smtClean="0">
                <a:latin typeface="メイリオ" panose="020B0604030504040204" pitchFamily="50" charset="-128"/>
                <a:ea typeface="メイリオ" panose="020B0604030504040204" pitchFamily="50" charset="-128"/>
              </a:rPr>
              <a:t>(65</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74</a:t>
            </a:r>
            <a:r>
              <a:rPr lang="ja-JP" altLang="en-US" sz="1000" dirty="0">
                <a:latin typeface="メイリオ" panose="020B0604030504040204" pitchFamily="50" charset="-128"/>
                <a:ea typeface="メイリオ" panose="020B0604030504040204" pitchFamily="50" charset="-128"/>
              </a:rPr>
              <a:t>歳で一定の障害の状態にあると広域連合から認定を受けた方を含む</a:t>
            </a:r>
            <a:r>
              <a:rPr kumimoji="1" lang="en-US" altLang="ja-JP" sz="1000" dirty="0" smtClean="0">
                <a:latin typeface="メイリオ" panose="020B0604030504040204" pitchFamily="50" charset="-128"/>
                <a:ea typeface="メイリオ" panose="020B0604030504040204" pitchFamily="50" charset="-128"/>
              </a:rPr>
              <a:t>)</a:t>
            </a:r>
          </a:p>
          <a:p>
            <a:pPr>
              <a:lnSpc>
                <a:spcPct val="110000"/>
              </a:lnSpc>
              <a:spcBef>
                <a:spcPts val="600"/>
              </a:spcBef>
            </a:pPr>
            <a:r>
              <a:rPr kumimoji="1" lang="en-US" altLang="ja-JP"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2</a:t>
            </a:r>
            <a:r>
              <a:rPr lang="ja-JP" altLang="en-US" sz="10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課税所得」とは</a:t>
            </a:r>
            <a:r>
              <a:rPr kumimoji="1" lang="en-US" altLang="ja-JP" sz="1000" dirty="0" smtClean="0">
                <a:latin typeface="メイリオ" panose="020B0604030504040204" pitchFamily="50" charset="-128"/>
                <a:ea typeface="メイリオ" panose="020B0604030504040204" pitchFamily="50" charset="-128"/>
              </a:rPr>
              <a:t/>
            </a:r>
            <a:br>
              <a:rPr kumimoji="1" lang="en-US" altLang="ja-JP" sz="1000" dirty="0" smtClean="0">
                <a:latin typeface="メイリオ" panose="020B0604030504040204" pitchFamily="50" charset="-128"/>
                <a:ea typeface="メイリオ" panose="020B0604030504040204" pitchFamily="50" charset="-128"/>
              </a:rPr>
            </a:br>
            <a:r>
              <a:rPr kumimoji="1" lang="ja-JP" altLang="en-US" sz="1000" dirty="0" smtClean="0">
                <a:latin typeface="メイリオ" panose="020B0604030504040204" pitchFamily="50" charset="-128"/>
                <a:ea typeface="メイリオ" panose="020B0604030504040204" pitchFamily="50" charset="-128"/>
              </a:rPr>
              <a:t>　　　住民税納税通知書の「課税標準」の額</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前年の収入から、給与所得控除や公的年金等</a:t>
            </a:r>
            <a:r>
              <a:rPr kumimoji="1" lang="en-US" altLang="ja-JP" sz="1000" dirty="0" smtClean="0">
                <a:latin typeface="メイリオ" panose="020B0604030504040204" pitchFamily="50" charset="-128"/>
                <a:ea typeface="メイリオ" panose="020B0604030504040204" pitchFamily="50" charset="-128"/>
              </a:rPr>
              <a:t/>
            </a:r>
            <a:br>
              <a:rPr kumimoji="1" lang="en-US" altLang="ja-JP" sz="1000" dirty="0" smtClean="0">
                <a:latin typeface="メイリオ" panose="020B0604030504040204" pitchFamily="50" charset="-128"/>
                <a:ea typeface="メイリオ" panose="020B0604030504040204" pitchFamily="50" charset="-128"/>
              </a:rPr>
            </a:br>
            <a:r>
              <a:rPr kumimoji="1" lang="ja-JP" altLang="en-US" sz="1000" dirty="0" smtClean="0">
                <a:latin typeface="メイリオ" panose="020B0604030504040204" pitchFamily="50" charset="-128"/>
                <a:ea typeface="メイリオ" panose="020B0604030504040204" pitchFamily="50" charset="-128"/>
              </a:rPr>
              <a:t>　　　控除、所得控除</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基礎控除や社会保険料控除等</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を差し引いた後の金額</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です。</a:t>
            </a:r>
            <a:endParaRPr kumimoji="1" lang="en-US" altLang="ja-JP" sz="100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smtClean="0">
                <a:latin typeface="メイリオ" panose="020B0604030504040204" pitchFamily="50" charset="-128"/>
                <a:ea typeface="メイリオ" panose="020B0604030504040204" pitchFamily="50" charset="-128"/>
              </a:rPr>
              <a:t>※3</a:t>
            </a:r>
            <a:r>
              <a:rPr lang="ja-JP" altLang="en-US" sz="1000" dirty="0" smtClean="0">
                <a:latin typeface="メイリオ" panose="020B0604030504040204" pitchFamily="50" charset="-128"/>
                <a:ea typeface="メイリオ" panose="020B0604030504040204" pitchFamily="50" charset="-128"/>
              </a:rPr>
              <a:t>　「年金収入」には遺族年金や障害年金は含みません。</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smtClean="0">
                <a:latin typeface="メイリオ" panose="020B0604030504040204" pitchFamily="50" charset="-128"/>
                <a:ea typeface="メイリオ" panose="020B0604030504040204" pitchFamily="50" charset="-128"/>
              </a:rPr>
              <a:t>※4</a:t>
            </a:r>
            <a:r>
              <a:rPr lang="ja-JP" altLang="en-US" sz="1000" dirty="0" smtClean="0">
                <a:latin typeface="メイリオ" panose="020B0604030504040204" pitchFamily="50" charset="-128"/>
                <a:ea typeface="メイリオ" panose="020B0604030504040204" pitchFamily="50" charset="-128"/>
              </a:rPr>
              <a:t>　課税所得</a:t>
            </a:r>
            <a:r>
              <a:rPr lang="en-US" altLang="ja-JP" sz="1000" dirty="0" smtClean="0">
                <a:latin typeface="メイリオ" panose="020B0604030504040204" pitchFamily="50" charset="-128"/>
                <a:ea typeface="メイリオ" panose="020B0604030504040204" pitchFamily="50" charset="-128"/>
              </a:rPr>
              <a:t>145</a:t>
            </a:r>
            <a:r>
              <a:rPr lang="ja-JP" altLang="en-US" sz="1000" dirty="0" smtClean="0">
                <a:latin typeface="メイリオ" panose="020B0604030504040204" pitchFamily="50" charset="-128"/>
                <a:ea typeface="メイリオ" panose="020B0604030504040204" pitchFamily="50" charset="-128"/>
              </a:rPr>
              <a:t>万円以上で、医療費の窓口負担割合が３割の方。</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smtClean="0">
                <a:latin typeface="メイリオ" panose="020B0604030504040204" pitchFamily="50" charset="-128"/>
                <a:ea typeface="メイリオ" panose="020B0604030504040204" pitchFamily="50" charset="-128"/>
              </a:rPr>
              <a:t>※5</a:t>
            </a:r>
            <a:r>
              <a:rPr lang="ja-JP" altLang="en-US" sz="1000" dirty="0" smtClean="0">
                <a:latin typeface="メイリオ" panose="020B0604030504040204" pitchFamily="50" charset="-128"/>
                <a:ea typeface="メイリオ" panose="020B0604030504040204" pitchFamily="50" charset="-128"/>
              </a:rPr>
              <a:t>　「その他の合計所得金額」とは</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事業収入や給与収入等から、必要経費や給与所得控除等を</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差し引いた後の金額のことです。</a:t>
            </a:r>
            <a:endParaRPr lang="en-US" altLang="ja-JP" sz="1000" dirty="0" smtClean="0">
              <a:latin typeface="メイリオ" panose="020B0604030504040204" pitchFamily="50" charset="-128"/>
              <a:ea typeface="メイリオ" panose="020B0604030504040204" pitchFamily="50" charset="-128"/>
            </a:endParaRPr>
          </a:p>
        </p:txBody>
      </p:sp>
      <p:cxnSp>
        <p:nvCxnSpPr>
          <p:cNvPr id="51" name="直線矢印コネクタ 50"/>
          <p:cNvCxnSpPr/>
          <p:nvPr/>
        </p:nvCxnSpPr>
        <p:spPr>
          <a:xfrm>
            <a:off x="606295" y="1514586"/>
            <a:ext cx="0" cy="5432087"/>
          </a:xfrm>
          <a:prstGeom prst="straightConnector1">
            <a:avLst/>
          </a:prstGeom>
          <a:ln w="38100">
            <a:solidFill>
              <a:schemeClr val="accent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3230257" y="1706097"/>
            <a:ext cx="0" cy="735212"/>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1710294" y="2890234"/>
            <a:ext cx="0" cy="4056439"/>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4500258" y="2921591"/>
            <a:ext cx="0" cy="864323"/>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3172692" y="3937220"/>
            <a:ext cx="0" cy="1152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795392" y="3937220"/>
            <a:ext cx="0" cy="1152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2814293" y="5994173"/>
            <a:ext cx="0" cy="9525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3918292" y="5994173"/>
            <a:ext cx="0" cy="9525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5022291" y="6032273"/>
            <a:ext cx="0" cy="9144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6126292" y="6032273"/>
            <a:ext cx="0" cy="9144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4514877" y="3227715"/>
            <a:ext cx="543739" cy="329321"/>
          </a:xfrm>
          <a:prstGeom prst="rect">
            <a:avLst/>
          </a:prstGeom>
          <a:noFill/>
        </p:spPr>
        <p:txBody>
          <a:bodyPr wrap="none" rtlCol="0">
            <a:spAutoFit/>
          </a:bodyPr>
          <a:lstStyle/>
          <a:p>
            <a:pPr>
              <a:lnSpc>
                <a:spcPct val="110000"/>
              </a:lnSpc>
            </a:pPr>
            <a:r>
              <a:rPr kumimoji="1" lang="ja-JP" altLang="en-US" sz="1400" b="1" dirty="0" smtClean="0">
                <a:solidFill>
                  <a:srgbClr val="103185"/>
                </a:solidFill>
                <a:latin typeface="メイリオ" panose="020B0604030504040204" pitchFamily="50" charset="-128"/>
                <a:ea typeface="メイリオ" panose="020B0604030504040204" pitchFamily="50" charset="-128"/>
              </a:rPr>
              <a:t>いる</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1745387" y="3227715"/>
            <a:ext cx="723275" cy="329321"/>
          </a:xfrm>
          <a:prstGeom prst="rect">
            <a:avLst/>
          </a:prstGeom>
          <a:noFill/>
        </p:spPr>
        <p:txBody>
          <a:bodyPr wrap="none" rtlCol="0">
            <a:spAutoFit/>
          </a:bodyPr>
          <a:lstStyle/>
          <a:p>
            <a:pPr>
              <a:lnSpc>
                <a:spcPct val="110000"/>
              </a:lnSpc>
            </a:pPr>
            <a:r>
              <a:rPr kumimoji="1" lang="ja-JP" altLang="en-US" sz="1400" b="1" dirty="0" smtClean="0">
                <a:solidFill>
                  <a:srgbClr val="4BA7A3"/>
                </a:solidFill>
                <a:latin typeface="メイリオ" panose="020B0604030504040204" pitchFamily="50" charset="-128"/>
                <a:ea typeface="メイリオ" panose="020B0604030504040204" pitchFamily="50" charset="-128"/>
              </a:rPr>
              <a:t>いない</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204884" y="4551362"/>
            <a:ext cx="902811" cy="329321"/>
          </a:xfrm>
          <a:prstGeom prst="rect">
            <a:avLst/>
          </a:prstGeom>
          <a:noFill/>
        </p:spPr>
        <p:txBody>
          <a:bodyPr wrap="none" rtlCol="0">
            <a:spAutoFit/>
          </a:bodyPr>
          <a:lstStyle/>
          <a:p>
            <a:pPr>
              <a:lnSpc>
                <a:spcPct val="110000"/>
              </a:lnSpc>
            </a:pPr>
            <a:r>
              <a:rPr kumimoji="1" lang="ja-JP" altLang="en-US" sz="1400" b="1" dirty="0" smtClean="0">
                <a:solidFill>
                  <a:srgbClr val="103185"/>
                </a:solidFill>
                <a:latin typeface="メイリオ" panose="020B0604030504040204" pitchFamily="50" charset="-128"/>
                <a:ea typeface="メイリオ" panose="020B0604030504040204" pitchFamily="50" charset="-128"/>
              </a:rPr>
              <a:t>１人だけ</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70" name="テキスト ボックス 69"/>
          <p:cNvSpPr txBox="1"/>
          <p:nvPr/>
        </p:nvSpPr>
        <p:spPr>
          <a:xfrm>
            <a:off x="4886027" y="4551362"/>
            <a:ext cx="902811" cy="329321"/>
          </a:xfrm>
          <a:prstGeom prst="rect">
            <a:avLst/>
          </a:prstGeom>
          <a:noFill/>
        </p:spPr>
        <p:txBody>
          <a:bodyPr wrap="none" rtlCol="0">
            <a:spAutoFit/>
          </a:bodyPr>
          <a:lstStyle/>
          <a:p>
            <a:pPr>
              <a:lnSpc>
                <a:spcPct val="110000"/>
              </a:lnSpc>
            </a:pPr>
            <a:r>
              <a:rPr lang="ja-JP" altLang="en-US" sz="1400" b="1" dirty="0" smtClean="0">
                <a:solidFill>
                  <a:srgbClr val="103185"/>
                </a:solidFill>
                <a:latin typeface="メイリオ" panose="020B0604030504040204" pitchFamily="50" charset="-128"/>
                <a:ea typeface="メイリオ" panose="020B0604030504040204" pitchFamily="50" charset="-128"/>
              </a:rPr>
              <a:t>２</a:t>
            </a:r>
            <a:r>
              <a:rPr kumimoji="1" lang="ja-JP" altLang="en-US" sz="1400" b="1" dirty="0" smtClean="0">
                <a:solidFill>
                  <a:srgbClr val="103185"/>
                </a:solidFill>
                <a:latin typeface="メイリオ" panose="020B0604030504040204" pitchFamily="50" charset="-128"/>
                <a:ea typeface="メイリオ" panose="020B0604030504040204" pitchFamily="50" charset="-128"/>
              </a:rPr>
              <a:t>人以上</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71" name="テキスト ボックス 70"/>
          <p:cNvSpPr txBox="1"/>
          <p:nvPr/>
        </p:nvSpPr>
        <p:spPr>
          <a:xfrm>
            <a:off x="1900728" y="6113954"/>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20</a:t>
            </a:r>
            <a:r>
              <a:rPr kumimoji="1" lang="en-US" altLang="ja-JP" sz="1400" b="1" dirty="0" smtClean="0">
                <a:solidFill>
                  <a:srgbClr val="4BA7A3"/>
                </a:solidFill>
                <a:latin typeface="メイリオ" panose="020B0604030504040204" pitchFamily="50" charset="-128"/>
                <a:ea typeface="メイリオ" panose="020B0604030504040204" pitchFamily="50" charset="-128"/>
              </a:rPr>
              <a:t>0</a:t>
            </a:r>
            <a:r>
              <a:rPr kumimoji="1" lang="ja-JP" altLang="en-US" sz="1400" b="1" dirty="0" smtClean="0">
                <a:solidFill>
                  <a:srgbClr val="4BA7A3"/>
                </a:solidFill>
                <a:latin typeface="メイリオ" panose="020B0604030504040204" pitchFamily="50" charset="-128"/>
                <a:ea typeface="メイリオ" panose="020B0604030504040204" pitchFamily="50" charset="-128"/>
              </a:rPr>
              <a:t>万円</a:t>
            </a:r>
            <a:r>
              <a:rPr kumimoji="1" lang="en-US" altLang="ja-JP" sz="1400" b="1" dirty="0" smtClean="0">
                <a:solidFill>
                  <a:srgbClr val="4BA7A3"/>
                </a:solidFill>
                <a:latin typeface="メイリオ" panose="020B0604030504040204" pitchFamily="50" charset="-128"/>
                <a:ea typeface="メイリオ" panose="020B0604030504040204" pitchFamily="50" charset="-128"/>
              </a:rPr>
              <a:t/>
            </a:r>
            <a:br>
              <a:rPr kumimoji="1" lang="en-US" altLang="ja-JP" sz="1400" b="1" dirty="0" smtClean="0">
                <a:solidFill>
                  <a:srgbClr val="4BA7A3"/>
                </a:solidFill>
                <a:latin typeface="メイリオ" panose="020B0604030504040204" pitchFamily="50" charset="-128"/>
                <a:ea typeface="メイリオ" panose="020B0604030504040204" pitchFamily="50" charset="-128"/>
              </a:rPr>
            </a:br>
            <a:r>
              <a:rPr kumimoji="1" lang="ja-JP" altLang="en-US" sz="1400" b="1" dirty="0" smtClean="0">
                <a:solidFill>
                  <a:srgbClr val="4BA7A3"/>
                </a:solidFill>
                <a:latin typeface="メイリオ" panose="020B0604030504040204" pitchFamily="50" charset="-128"/>
                <a:ea typeface="メイリオ" panose="020B0604030504040204" pitchFamily="50" charset="-128"/>
              </a:rPr>
              <a:t>未満</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021450" y="6113954"/>
            <a:ext cx="909223" cy="566309"/>
          </a:xfrm>
          <a:prstGeom prst="rect">
            <a:avLst/>
          </a:prstGeom>
          <a:noFill/>
        </p:spPr>
        <p:txBody>
          <a:bodyPr wrap="none" rtlCol="0">
            <a:spAutoFit/>
          </a:bodyPr>
          <a:lstStyle/>
          <a:p>
            <a:pPr algn="ctr">
              <a:lnSpc>
                <a:spcPct val="110000"/>
              </a:lnSpc>
            </a:pPr>
            <a:r>
              <a:rPr lang="en-US" altLang="ja-JP" sz="1400" b="1" dirty="0" smtClean="0">
                <a:solidFill>
                  <a:srgbClr val="DB4D6D"/>
                </a:solidFill>
                <a:latin typeface="メイリオ" panose="020B0604030504040204" pitchFamily="50" charset="-128"/>
                <a:ea typeface="メイリオ" panose="020B0604030504040204" pitchFamily="50" charset="-128"/>
              </a:rPr>
              <a:t>200</a:t>
            </a:r>
            <a:r>
              <a:rPr kumimoji="1" lang="ja-JP" altLang="en-US" sz="1400" b="1" dirty="0" smtClean="0">
                <a:solidFill>
                  <a:srgbClr val="DB4D6D"/>
                </a:solidFill>
                <a:latin typeface="メイリオ" panose="020B0604030504040204" pitchFamily="50" charset="-128"/>
                <a:ea typeface="メイリオ" panose="020B0604030504040204" pitchFamily="50" charset="-128"/>
              </a:rPr>
              <a:t>万円</a:t>
            </a:r>
            <a:r>
              <a:rPr kumimoji="1" lang="en-US" altLang="ja-JP" sz="1400" b="1" dirty="0" smtClean="0">
                <a:solidFill>
                  <a:srgbClr val="DB4D6D"/>
                </a:solidFill>
                <a:latin typeface="メイリオ" panose="020B0604030504040204" pitchFamily="50" charset="-128"/>
                <a:ea typeface="メイリオ" panose="020B0604030504040204" pitchFamily="50" charset="-128"/>
              </a:rPr>
              <a:t/>
            </a:r>
            <a:br>
              <a:rPr kumimoji="1" lang="en-US" altLang="ja-JP" sz="1400" b="1" dirty="0" smtClean="0">
                <a:solidFill>
                  <a:srgbClr val="DB4D6D"/>
                </a:solidFill>
                <a:latin typeface="メイリオ" panose="020B0604030504040204" pitchFamily="50" charset="-128"/>
                <a:ea typeface="メイリオ" panose="020B0604030504040204" pitchFamily="50" charset="-128"/>
              </a:rPr>
            </a:br>
            <a:r>
              <a:rPr kumimoji="1" lang="ja-JP" altLang="en-US" sz="1400" b="1" dirty="0" smtClean="0">
                <a:solidFill>
                  <a:srgbClr val="DB4D6D"/>
                </a:solidFill>
                <a:latin typeface="メイリオ" panose="020B0604030504040204" pitchFamily="50" charset="-128"/>
                <a:ea typeface="メイリオ" panose="020B0604030504040204" pitchFamily="50" charset="-128"/>
              </a:rPr>
              <a:t>以上</a:t>
            </a:r>
            <a:endParaRPr kumimoji="1" lang="ja-JP" altLang="en-US" sz="1400" b="1" dirty="0">
              <a:solidFill>
                <a:srgbClr val="DB4D6D"/>
              </a:solidFill>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4120220" y="6113954"/>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32</a:t>
            </a:r>
            <a:r>
              <a:rPr lang="en-US" altLang="ja-JP" sz="1400" b="1" dirty="0" smtClean="0">
                <a:solidFill>
                  <a:srgbClr val="4BA7A3"/>
                </a:solidFill>
                <a:latin typeface="メイリオ" panose="020B0604030504040204" pitchFamily="50" charset="-128"/>
                <a:ea typeface="メイリオ" panose="020B0604030504040204" pitchFamily="50" charset="-128"/>
              </a:rPr>
              <a:t>0</a:t>
            </a:r>
            <a:r>
              <a:rPr kumimoji="1" lang="ja-JP" altLang="en-US" sz="1400" b="1" dirty="0" smtClean="0">
                <a:solidFill>
                  <a:srgbClr val="4BA7A3"/>
                </a:solidFill>
                <a:latin typeface="メイリオ" panose="020B0604030504040204" pitchFamily="50" charset="-128"/>
                <a:ea typeface="メイリオ" panose="020B0604030504040204" pitchFamily="50" charset="-128"/>
              </a:rPr>
              <a:t>万円</a:t>
            </a:r>
            <a:r>
              <a:rPr kumimoji="1" lang="en-US" altLang="ja-JP" sz="1400" b="1" dirty="0" smtClean="0">
                <a:solidFill>
                  <a:srgbClr val="4BA7A3"/>
                </a:solidFill>
                <a:latin typeface="メイリオ" panose="020B0604030504040204" pitchFamily="50" charset="-128"/>
                <a:ea typeface="メイリオ" panose="020B0604030504040204" pitchFamily="50" charset="-128"/>
              </a:rPr>
              <a:t/>
            </a:r>
            <a:br>
              <a:rPr kumimoji="1" lang="en-US" altLang="ja-JP" sz="1400" b="1" dirty="0" smtClean="0">
                <a:solidFill>
                  <a:srgbClr val="4BA7A3"/>
                </a:solidFill>
                <a:latin typeface="メイリオ" panose="020B0604030504040204" pitchFamily="50" charset="-128"/>
                <a:ea typeface="メイリオ" panose="020B0604030504040204" pitchFamily="50" charset="-128"/>
              </a:rPr>
            </a:br>
            <a:r>
              <a:rPr kumimoji="1" lang="ja-JP" altLang="en-US" sz="1400" b="1" dirty="0" smtClean="0">
                <a:solidFill>
                  <a:srgbClr val="4BA7A3"/>
                </a:solidFill>
                <a:latin typeface="メイリオ" panose="020B0604030504040204" pitchFamily="50" charset="-128"/>
                <a:ea typeface="メイリオ" panose="020B0604030504040204" pitchFamily="50" charset="-128"/>
              </a:rPr>
              <a:t>未満</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74" name="テキスト ボックス 73"/>
          <p:cNvSpPr txBox="1"/>
          <p:nvPr/>
        </p:nvSpPr>
        <p:spPr>
          <a:xfrm>
            <a:off x="5233192" y="6113954"/>
            <a:ext cx="909223" cy="566309"/>
          </a:xfrm>
          <a:prstGeom prst="rect">
            <a:avLst/>
          </a:prstGeom>
          <a:noFill/>
        </p:spPr>
        <p:txBody>
          <a:bodyPr wrap="none" rtlCol="0">
            <a:spAutoFit/>
          </a:bodyPr>
          <a:lstStyle/>
          <a:p>
            <a:pPr algn="ctr">
              <a:lnSpc>
                <a:spcPct val="110000"/>
              </a:lnSpc>
            </a:pPr>
            <a:r>
              <a:rPr kumimoji="1" lang="en-US" altLang="ja-JP" sz="1400" b="1" dirty="0" smtClean="0">
                <a:solidFill>
                  <a:srgbClr val="DB4D6D"/>
                </a:solidFill>
                <a:latin typeface="メイリオ" panose="020B0604030504040204" pitchFamily="50" charset="-128"/>
                <a:ea typeface="メイリオ" panose="020B0604030504040204" pitchFamily="50" charset="-128"/>
              </a:rPr>
              <a:t>320</a:t>
            </a:r>
            <a:r>
              <a:rPr kumimoji="1" lang="ja-JP" altLang="en-US" sz="1400" b="1" dirty="0" smtClean="0">
                <a:solidFill>
                  <a:srgbClr val="DB4D6D"/>
                </a:solidFill>
                <a:latin typeface="メイリオ" panose="020B0604030504040204" pitchFamily="50" charset="-128"/>
                <a:ea typeface="メイリオ" panose="020B0604030504040204" pitchFamily="50" charset="-128"/>
              </a:rPr>
              <a:t>万円</a:t>
            </a:r>
            <a:r>
              <a:rPr kumimoji="1" lang="en-US" altLang="ja-JP" sz="1400" b="1" dirty="0" smtClean="0">
                <a:solidFill>
                  <a:srgbClr val="DB4D6D"/>
                </a:solidFill>
                <a:latin typeface="メイリオ" panose="020B0604030504040204" pitchFamily="50" charset="-128"/>
                <a:ea typeface="メイリオ" panose="020B0604030504040204" pitchFamily="50" charset="-128"/>
              </a:rPr>
              <a:t/>
            </a:r>
            <a:br>
              <a:rPr kumimoji="1" lang="en-US" altLang="ja-JP" sz="1400" b="1" dirty="0" smtClean="0">
                <a:solidFill>
                  <a:srgbClr val="DB4D6D"/>
                </a:solidFill>
                <a:latin typeface="メイリオ" panose="020B0604030504040204" pitchFamily="50" charset="-128"/>
                <a:ea typeface="メイリオ" panose="020B0604030504040204" pitchFamily="50" charset="-128"/>
              </a:rPr>
            </a:br>
            <a:r>
              <a:rPr kumimoji="1" lang="ja-JP" altLang="en-US" sz="1400" b="1" dirty="0" smtClean="0">
                <a:solidFill>
                  <a:srgbClr val="DB4D6D"/>
                </a:solidFill>
                <a:latin typeface="メイリオ" panose="020B0604030504040204" pitchFamily="50" charset="-128"/>
                <a:ea typeface="メイリオ" panose="020B0604030504040204" pitchFamily="50" charset="-128"/>
              </a:rPr>
              <a:t>以上</a:t>
            </a:r>
            <a:endParaRPr kumimoji="1" lang="ja-JP" altLang="en-US" sz="1400" b="1" dirty="0">
              <a:solidFill>
                <a:srgbClr val="DB4D6D"/>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310244" y="6994490"/>
            <a:ext cx="800100" cy="720000"/>
          </a:xfrm>
          <a:prstGeom prst="rect">
            <a:avLst/>
          </a:prstGeom>
          <a:solidFill>
            <a:srgbClr val="C9E7E7"/>
          </a:solidFill>
          <a:ln w="38100">
            <a:solidFill>
              <a:srgbClr val="4BA7A3"/>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77" name="テキスト ボックス 76"/>
          <p:cNvSpPr txBox="1"/>
          <p:nvPr/>
        </p:nvSpPr>
        <p:spPr>
          <a:xfrm>
            <a:off x="2414243" y="6994490"/>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3518242" y="6994490"/>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lang="ja-JP" altLang="en-US" sz="1600" b="1" dirty="0">
                <a:latin typeface="メイリオ" panose="020B0604030504040204" pitchFamily="50" charset="-128"/>
                <a:ea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rPr>
              <a:t>割</a:t>
            </a:r>
            <a:endParaRPr kumimoji="1" lang="ja-JP" altLang="en-US"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4622241" y="6994490"/>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900" b="1" dirty="0" smtClean="0">
                <a:latin typeface="メイリオ" panose="020B0604030504040204" pitchFamily="50" charset="-128"/>
                <a:ea typeface="メイリオ" panose="020B0604030504040204" pitchFamily="50" charset="-128"/>
              </a:rPr>
              <a:t>世帯全員が</a:t>
            </a:r>
            <a:endParaRPr kumimoji="1" lang="en-US" altLang="ja-JP" sz="1600" b="1" dirty="0" smtClean="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5726242" y="6994490"/>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kumimoji="1" lang="ja-JP" altLang="en-US" sz="900" b="1" dirty="0" smtClean="0">
                <a:latin typeface="メイリオ" panose="020B0604030504040204" pitchFamily="50" charset="-128"/>
                <a:ea typeface="メイリオ" panose="020B0604030504040204" pitchFamily="50" charset="-128"/>
              </a:rPr>
              <a:t>世帯全員が</a:t>
            </a:r>
            <a:endParaRPr kumimoji="1" lang="en-US" altLang="ja-JP" sz="900" b="1" dirty="0" smtClean="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smtClean="0">
                <a:latin typeface="メイリオ" panose="020B0604030504040204" pitchFamily="50" charset="-128"/>
                <a:ea typeface="メイリオ" panose="020B0604030504040204" pitchFamily="50" charset="-128"/>
              </a:rPr>
              <a:t>２割</a:t>
            </a:r>
            <a:endParaRPr kumimoji="1" lang="ja-JP" altLang="en-US" sz="1600" b="1" dirty="0">
              <a:latin typeface="メイリオ" panose="020B0604030504040204" pitchFamily="50" charset="-128"/>
              <a:ea typeface="メイリオ" panose="020B0604030504040204" pitchFamily="50" charset="-128"/>
            </a:endParaRPr>
          </a:p>
        </p:txBody>
      </p:sp>
      <p:sp>
        <p:nvSpPr>
          <p:cNvPr id="81" name="テキスト ボックス 80"/>
          <p:cNvSpPr txBox="1"/>
          <p:nvPr/>
        </p:nvSpPr>
        <p:spPr>
          <a:xfrm>
            <a:off x="206245" y="6994490"/>
            <a:ext cx="800100" cy="720000"/>
          </a:xfrm>
          <a:prstGeom prst="rect">
            <a:avLst/>
          </a:prstGeom>
          <a:solidFill>
            <a:schemeClr val="accent2">
              <a:lumMod val="20000"/>
              <a:lumOff val="80000"/>
            </a:schemeClr>
          </a:solidFill>
          <a:ln w="38100">
            <a:solidFill>
              <a:schemeClr val="accent2"/>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３割</a:t>
            </a:r>
            <a:endParaRPr kumimoji="1" lang="ja-JP" altLang="en-US" sz="1600" b="1" dirty="0">
              <a:latin typeface="メイリオ" panose="020B0604030504040204" pitchFamily="50" charset="-128"/>
              <a:ea typeface="メイリオ" panose="020B0604030504040204" pitchFamily="50" charset="-128"/>
            </a:endParaRPr>
          </a:p>
        </p:txBody>
      </p:sp>
      <p:sp>
        <p:nvSpPr>
          <p:cNvPr id="82" name="テキスト ボックス 81"/>
          <p:cNvSpPr txBox="1"/>
          <p:nvPr/>
        </p:nvSpPr>
        <p:spPr>
          <a:xfrm>
            <a:off x="3266142" y="1879851"/>
            <a:ext cx="1082348" cy="329321"/>
          </a:xfrm>
          <a:prstGeom prst="rect">
            <a:avLst/>
          </a:prstGeom>
          <a:noFill/>
        </p:spPr>
        <p:txBody>
          <a:bodyPr wrap="none" rtlCol="0">
            <a:spAutoFit/>
          </a:bodyPr>
          <a:lstStyle/>
          <a:p>
            <a:pPr>
              <a:lnSpc>
                <a:spcPct val="110000"/>
              </a:lnSpc>
            </a:pPr>
            <a:r>
              <a:rPr kumimoji="1" lang="ja-JP" altLang="en-US" sz="1400" b="1" smtClean="0">
                <a:solidFill>
                  <a:srgbClr val="103185"/>
                </a:solidFill>
                <a:latin typeface="メイリオ" panose="020B0604030504040204" pitchFamily="50" charset="-128"/>
                <a:ea typeface="メイリオ" panose="020B0604030504040204" pitchFamily="50" charset="-128"/>
              </a:rPr>
              <a:t>該当しない</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83" name="テキスト ボックス 82"/>
          <p:cNvSpPr txBox="1"/>
          <p:nvPr/>
        </p:nvSpPr>
        <p:spPr>
          <a:xfrm>
            <a:off x="632431" y="1883676"/>
            <a:ext cx="902811" cy="329321"/>
          </a:xfrm>
          <a:prstGeom prst="rect">
            <a:avLst/>
          </a:prstGeom>
          <a:noFill/>
        </p:spPr>
        <p:txBody>
          <a:bodyPr wrap="none" rtlCol="0">
            <a:spAutoFit/>
          </a:bodyPr>
          <a:lstStyle/>
          <a:p>
            <a:pPr>
              <a:lnSpc>
                <a:spcPct val="110000"/>
              </a:lnSpc>
            </a:pPr>
            <a:r>
              <a:rPr kumimoji="1" lang="ja-JP" altLang="en-US" sz="1400" b="1" dirty="0" smtClean="0">
                <a:solidFill>
                  <a:schemeClr val="accent2"/>
                </a:solidFill>
                <a:latin typeface="メイリオ" panose="020B0604030504040204" pitchFamily="50" charset="-128"/>
                <a:ea typeface="メイリオ" panose="020B0604030504040204" pitchFamily="50" charset="-128"/>
              </a:rPr>
              <a:t>該当する</a:t>
            </a:r>
            <a:endParaRPr kumimoji="1" lang="ja-JP" altLang="en-US" sz="1400" b="1" dirty="0">
              <a:solidFill>
                <a:schemeClr val="accent2"/>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302022" y="1410872"/>
            <a:ext cx="6125924" cy="432000"/>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現役並み所得者</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※4</a:t>
            </a:r>
            <a:r>
              <a:rPr kumimoji="1" lang="ja-JP" altLang="en-US" sz="1400" b="1" dirty="0" smtClean="0">
                <a:solidFill>
                  <a:schemeClr val="tx1"/>
                </a:solidFill>
                <a:latin typeface="メイリオ" panose="020B0604030504040204" pitchFamily="50" charset="-128"/>
                <a:ea typeface="メイリオ" panose="020B0604030504040204" pitchFamily="50" charset="-128"/>
              </a:rPr>
              <a:t>に該当するか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39" name="角丸四角形 38"/>
          <p:cNvSpPr/>
          <p:nvPr/>
        </p:nvSpPr>
        <p:spPr>
          <a:xfrm>
            <a:off x="1356208" y="2439961"/>
            <a:ext cx="3511004" cy="72475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世帯内</a:t>
            </a:r>
            <a:r>
              <a:rPr kumimoji="1" lang="en-US" altLang="ja-JP" sz="1400" b="1" dirty="0" smtClean="0">
                <a:solidFill>
                  <a:schemeClr val="tx1"/>
                </a:solidFill>
                <a:latin typeface="メイリオ" panose="020B0604030504040204" pitchFamily="50" charset="-128"/>
                <a:ea typeface="メイリオ" panose="020B0604030504040204" pitchFamily="50" charset="-128"/>
              </a:rPr>
              <a:t>75</a:t>
            </a:r>
            <a:r>
              <a:rPr kumimoji="1" lang="ja-JP" altLang="en-US" sz="1400" b="1" dirty="0" smtClean="0">
                <a:solidFill>
                  <a:schemeClr val="tx1"/>
                </a:solidFill>
                <a:latin typeface="メイリオ" panose="020B0604030504040204" pitchFamily="50" charset="-128"/>
                <a:ea typeface="メイリオ" panose="020B0604030504040204" pitchFamily="50" charset="-128"/>
              </a:rPr>
              <a:t>歳以上の方</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※1</a:t>
            </a:r>
            <a:r>
              <a:rPr kumimoji="1" lang="ja-JP" altLang="en-US" sz="1400" b="1" dirty="0" smtClean="0">
                <a:solidFill>
                  <a:schemeClr val="tx1"/>
                </a:solidFill>
                <a:latin typeface="メイリオ" panose="020B0604030504040204" pitchFamily="50" charset="-128"/>
                <a:ea typeface="メイリオ" panose="020B0604030504040204" pitchFamily="50" charset="-128"/>
              </a:rPr>
              <a:t>のうち</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課税所得</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※2</a:t>
            </a:r>
            <a:r>
              <a:rPr kumimoji="1" lang="ja-JP" altLang="en-US" sz="1400" b="1" dirty="0" smtClean="0">
                <a:solidFill>
                  <a:schemeClr val="tx1"/>
                </a:solidFill>
                <a:latin typeface="メイリオ" panose="020B0604030504040204" pitchFamily="50" charset="-128"/>
                <a:ea typeface="メイリオ" panose="020B0604030504040204" pitchFamily="50" charset="-128"/>
              </a:rPr>
              <a:t>が</a:t>
            </a:r>
            <a:r>
              <a:rPr kumimoji="1" lang="en-US" altLang="ja-JP" sz="1400" b="1" dirty="0" smtClean="0">
                <a:solidFill>
                  <a:schemeClr val="tx1"/>
                </a:solidFill>
                <a:latin typeface="メイリオ" panose="020B0604030504040204" pitchFamily="50" charset="-128"/>
                <a:ea typeface="メイリオ" panose="020B0604030504040204" pitchFamily="50" charset="-128"/>
              </a:rPr>
              <a:t>28</a:t>
            </a:r>
            <a:r>
              <a:rPr kumimoji="1" lang="ja-JP" altLang="en-US" sz="1400" b="1" dirty="0" smtClean="0">
                <a:solidFill>
                  <a:schemeClr val="tx1"/>
                </a:solidFill>
                <a:latin typeface="メイリオ" panose="020B0604030504040204" pitchFamily="50" charset="-128"/>
                <a:ea typeface="メイリオ" panose="020B0604030504040204" pitchFamily="50" charset="-128"/>
              </a:rPr>
              <a:t>万円以上の方がいるか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40" name="角丸四角形 39"/>
          <p:cNvSpPr/>
          <p:nvPr/>
        </p:nvSpPr>
        <p:spPr>
          <a:xfrm>
            <a:off x="2708667" y="3774011"/>
            <a:ext cx="3511004" cy="72475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世帯に</a:t>
            </a:r>
            <a:r>
              <a:rPr kumimoji="1" lang="en-US" altLang="ja-JP" sz="1400" b="1" dirty="0" smtClean="0">
                <a:solidFill>
                  <a:schemeClr val="tx1"/>
                </a:solidFill>
                <a:latin typeface="メイリオ" panose="020B0604030504040204" pitchFamily="50" charset="-128"/>
                <a:ea typeface="メイリオ" panose="020B0604030504040204" pitchFamily="50" charset="-128"/>
              </a:rPr>
              <a:t>75</a:t>
            </a:r>
            <a:r>
              <a:rPr kumimoji="1" lang="ja-JP" altLang="en-US" sz="1400" b="1" dirty="0" smtClean="0">
                <a:solidFill>
                  <a:schemeClr val="tx1"/>
                </a:solidFill>
                <a:latin typeface="メイリオ" panose="020B0604030504040204" pitchFamily="50" charset="-128"/>
                <a:ea typeface="メイリオ" panose="020B0604030504040204" pitchFamily="50" charset="-128"/>
              </a:rPr>
              <a:t>歳以上の方</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※1</a:t>
            </a:r>
            <a:r>
              <a:rPr kumimoji="1" lang="ja-JP" altLang="en-US" sz="1400" b="1" dirty="0" smtClean="0">
                <a:solidFill>
                  <a:schemeClr val="tx1"/>
                </a:solidFill>
                <a:latin typeface="メイリオ" panose="020B0604030504040204" pitchFamily="50" charset="-128"/>
                <a:ea typeface="メイリオ" panose="020B0604030504040204" pitchFamily="50" charset="-128"/>
              </a:rPr>
              <a:t>が</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２人以上いるか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41" name="角丸四角形 40"/>
          <p:cNvSpPr/>
          <p:nvPr/>
        </p:nvSpPr>
        <p:spPr>
          <a:xfrm>
            <a:off x="2265829" y="5100731"/>
            <a:ext cx="2172639" cy="975411"/>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※3</a:t>
            </a:r>
            <a:r>
              <a:rPr kumimoji="1" lang="en-US" altLang="ja-JP"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b="1" dirty="0" smtClean="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※5</a:t>
            </a:r>
            <a:r>
              <a:rPr kumimoji="1" lang="ja-JP" altLang="en-US" sz="1200" b="1" dirty="0" smtClean="0">
                <a:solidFill>
                  <a:schemeClr val="tx1"/>
                </a:solidFill>
                <a:latin typeface="メイリオ" panose="020B0604030504040204" pitchFamily="50" charset="-128"/>
                <a:ea typeface="メイリオ" panose="020B0604030504040204" pitchFamily="50" charset="-128"/>
              </a:rPr>
              <a:t>」が</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1200" b="1" dirty="0" smtClean="0">
                <a:solidFill>
                  <a:schemeClr val="tx1"/>
                </a:solidFill>
                <a:latin typeface="メイリオ" panose="020B0604030504040204" pitchFamily="50" charset="-128"/>
                <a:ea typeface="メイリオ" panose="020B0604030504040204" pitchFamily="50" charset="-128"/>
              </a:rPr>
              <a:t>200</a:t>
            </a:r>
            <a:r>
              <a:rPr kumimoji="1" lang="ja-JP" altLang="en-US" sz="1200" b="1" dirty="0" smtClean="0">
                <a:solidFill>
                  <a:schemeClr val="tx1"/>
                </a:solidFill>
                <a:latin typeface="メイリオ" panose="020B0604030504040204" pitchFamily="50" charset="-128"/>
                <a:ea typeface="メイリオ" panose="020B0604030504040204" pitchFamily="50" charset="-128"/>
              </a:rPr>
              <a:t>万円以上か</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42" name="角丸四角形 41"/>
          <p:cNvSpPr/>
          <p:nvPr/>
        </p:nvSpPr>
        <p:spPr>
          <a:xfrm>
            <a:off x="4485432" y="5100731"/>
            <a:ext cx="2172639" cy="975411"/>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※3</a:t>
            </a:r>
            <a:r>
              <a:rPr kumimoji="1" lang="en-US" altLang="ja-JP"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b="1" dirty="0" smtClean="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※5</a:t>
            </a:r>
            <a:r>
              <a:rPr kumimoji="1" lang="ja-JP" altLang="en-US" sz="1200" b="1" dirty="0" smtClean="0">
                <a:solidFill>
                  <a:schemeClr val="tx1"/>
                </a:solidFill>
                <a:latin typeface="メイリオ" panose="020B0604030504040204" pitchFamily="50" charset="-128"/>
                <a:ea typeface="メイリオ" panose="020B0604030504040204" pitchFamily="50" charset="-128"/>
              </a:rPr>
              <a:t>」の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合計が</a:t>
            </a:r>
            <a:r>
              <a:rPr lang="en-US" altLang="ja-JP" sz="1200" b="1" dirty="0" smtClean="0">
                <a:solidFill>
                  <a:schemeClr val="tx1"/>
                </a:solidFill>
                <a:latin typeface="メイリオ" panose="020B0604030504040204" pitchFamily="50" charset="-128"/>
                <a:ea typeface="メイリオ" panose="020B0604030504040204" pitchFamily="50" charset="-128"/>
              </a:rPr>
              <a:t>32</a:t>
            </a:r>
            <a:r>
              <a:rPr kumimoji="1" lang="en-US" altLang="ja-JP" sz="1200" b="1" dirty="0" smtClean="0">
                <a:solidFill>
                  <a:schemeClr val="tx1"/>
                </a:solidFill>
                <a:latin typeface="メイリオ" panose="020B0604030504040204" pitchFamily="50" charset="-128"/>
                <a:ea typeface="メイリオ" panose="020B0604030504040204" pitchFamily="50" charset="-128"/>
              </a:rPr>
              <a:t>0</a:t>
            </a:r>
            <a:r>
              <a:rPr kumimoji="1" lang="ja-JP" altLang="en-US" sz="1200" b="1" dirty="0" smtClean="0">
                <a:solidFill>
                  <a:schemeClr val="tx1"/>
                </a:solidFill>
                <a:latin typeface="メイリオ" panose="020B0604030504040204" pitchFamily="50" charset="-128"/>
                <a:ea typeface="メイリオ" panose="020B0604030504040204" pitchFamily="50" charset="-128"/>
              </a:rPr>
              <a:t>万円以上か</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0181" y="2930558"/>
            <a:ext cx="800758" cy="747708"/>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5318" y="2059847"/>
            <a:ext cx="1030630" cy="1219681"/>
          </a:xfrm>
          <a:prstGeom prst="rect">
            <a:avLst/>
          </a:prstGeom>
        </p:spPr>
      </p:pic>
    </p:spTree>
    <p:extLst>
      <p:ext uri="{BB962C8B-B14F-4D97-AF65-F5344CB8AC3E}">
        <p14:creationId xmlns:p14="http://schemas.microsoft.com/office/powerpoint/2010/main" val="2121978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1471</TotalTime>
  <Words>338</Words>
  <Application>Microsoft Office PowerPoint</Application>
  <PresentationFormat>A4 210 x 297 mm</PresentationFormat>
  <Paragraphs>38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岡﨑 天海(okazaki-takami.ak9)</dc:creator>
  <cp:lastModifiedBy>小島 也実</cp:lastModifiedBy>
  <cp:revision>351</cp:revision>
  <cp:lastPrinted>2021-08-24T00:42:03Z</cp:lastPrinted>
  <dcterms:created xsi:type="dcterms:W3CDTF">2021-08-05T09:34:01Z</dcterms:created>
  <dcterms:modified xsi:type="dcterms:W3CDTF">2022-02-09T04:46:47Z</dcterms:modified>
</cp:coreProperties>
</file>